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0"/>
  </p:notesMasterIdLst>
  <p:sldIdLst>
    <p:sldId id="256" r:id="rId2"/>
    <p:sldId id="259" r:id="rId3"/>
    <p:sldId id="297" r:id="rId4"/>
    <p:sldId id="298" r:id="rId5"/>
    <p:sldId id="299" r:id="rId6"/>
    <p:sldId id="300" r:id="rId7"/>
    <p:sldId id="301" r:id="rId8"/>
    <p:sldId id="266" r:id="rId9"/>
  </p:sldIdLst>
  <p:sldSz cx="9144000" cy="5143500" type="screen16x9"/>
  <p:notesSz cx="6858000" cy="9144000"/>
  <p:embeddedFontLst>
    <p:embeddedFont>
      <p:font typeface="Bebas Neue" panose="020B0606020202050201" pitchFamily="34" charset="0"/>
      <p:regular r:id="rId11"/>
    </p:embeddedFont>
    <p:embeddedFont>
      <p:font typeface="Reem Kufi" pitchFamily="2"/>
      <p:regular r:id="rId12"/>
      <p:bold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634CDF2-35FF-4841-B007-4C9513D6F5D4}">
  <a:tblStyle styleId="{9634CDF2-35FF-4841-B007-4C9513D6F5D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3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bccf50b5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bccf50b5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7559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6789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0989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53079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bec18665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bec18665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1797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e1d838b62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e1d838b62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1EADF"/>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0" name="Google Shape;10;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 name="Google Shape;11;p2"/>
          <p:cNvSpPr txBox="1">
            <a:spLocks noGrp="1"/>
          </p:cNvSpPr>
          <p:nvPr>
            <p:ph type="ctrTitle"/>
          </p:nvPr>
        </p:nvSpPr>
        <p:spPr>
          <a:xfrm>
            <a:off x="713226" y="892350"/>
            <a:ext cx="5339100" cy="28146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nSpc>
                <a:spcPct val="90000"/>
              </a:lnSpc>
              <a:spcBef>
                <a:spcPts val="0"/>
              </a:spcBef>
              <a:spcAft>
                <a:spcPts val="0"/>
              </a:spcAft>
              <a:buClr>
                <a:srgbClr val="191919"/>
              </a:buClr>
              <a:buSzPts val="5200"/>
              <a:buNone/>
              <a:defRPr sz="8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713226" y="3857550"/>
            <a:ext cx="5339100" cy="393600"/>
          </a:xfrm>
          <a:prstGeom prst="rect">
            <a:avLst/>
          </a:prstGeom>
          <a:solidFill>
            <a:schemeClr val="dk1"/>
          </a:solidFill>
          <a:ln>
            <a:noFill/>
          </a:ln>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3" name="Google Shape;13;p2"/>
          <p:cNvSpPr>
            <a:spLocks noGrp="1"/>
          </p:cNvSpPr>
          <p:nvPr>
            <p:ph type="pic" idx="2"/>
          </p:nvPr>
        </p:nvSpPr>
        <p:spPr>
          <a:xfrm>
            <a:off x="5106950" y="539500"/>
            <a:ext cx="3331200" cy="4064400"/>
          </a:xfrm>
          <a:prstGeom prst="rect">
            <a:avLst/>
          </a:prstGeom>
          <a:noFill/>
          <a:ln>
            <a:noFill/>
          </a:ln>
        </p:spPr>
      </p:sp>
      <p:pic>
        <p:nvPicPr>
          <p:cNvPr id="14" name="Google Shape;14;p2"/>
          <p:cNvPicPr preferRelativeResize="0"/>
          <p:nvPr/>
        </p:nvPicPr>
        <p:blipFill>
          <a:blip r:embed="rId3">
            <a:alphaModFix/>
          </a:blip>
          <a:stretch>
            <a:fillRect/>
          </a:stretch>
        </p:blipFill>
        <p:spPr>
          <a:xfrm>
            <a:off x="3228850" y="-3645500"/>
            <a:ext cx="51435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pic>
        <p:nvPicPr>
          <p:cNvPr id="46" name="Google Shape;46;p7"/>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47" name="Google Shape;47;p7"/>
          <p:cNvPicPr preferRelativeResize="0"/>
          <p:nvPr/>
        </p:nvPicPr>
        <p:blipFill>
          <a:blip r:embed="rId3">
            <a:alphaModFix/>
          </a:blip>
          <a:stretch>
            <a:fillRect/>
          </a:stretch>
        </p:blipFill>
        <p:spPr>
          <a:xfrm>
            <a:off x="6216000" y="-2774600"/>
            <a:ext cx="5143500" cy="5143500"/>
          </a:xfrm>
          <a:prstGeom prst="rect">
            <a:avLst/>
          </a:prstGeom>
          <a:noFill/>
          <a:ln>
            <a:noFill/>
          </a:ln>
        </p:spPr>
      </p:pic>
      <p:pic>
        <p:nvPicPr>
          <p:cNvPr id="48" name="Google Shape;48;p7"/>
          <p:cNvPicPr preferRelativeResize="0"/>
          <p:nvPr/>
        </p:nvPicPr>
        <p:blipFill>
          <a:blip r:embed="rId4">
            <a:alphaModFix/>
          </a:blip>
          <a:stretch>
            <a:fillRect/>
          </a:stretch>
        </p:blipFill>
        <p:spPr>
          <a:xfrm>
            <a:off x="3228850" y="-3645500"/>
            <a:ext cx="5143500" cy="5143500"/>
          </a:xfrm>
          <a:prstGeom prst="rect">
            <a:avLst/>
          </a:prstGeom>
          <a:noFill/>
          <a:ln>
            <a:noFill/>
          </a:ln>
        </p:spPr>
      </p:pic>
      <p:sp>
        <p:nvSpPr>
          <p:cNvPr id="49" name="Google Shape;49;p7"/>
          <p:cNvSpPr txBox="1">
            <a:spLocks noGrp="1"/>
          </p:cNvSpPr>
          <p:nvPr>
            <p:ph type="title"/>
          </p:nvPr>
        </p:nvSpPr>
        <p:spPr>
          <a:xfrm>
            <a:off x="720000" y="445025"/>
            <a:ext cx="7704000" cy="840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 name="Google Shape;50;p7"/>
          <p:cNvSpPr txBox="1">
            <a:spLocks noGrp="1"/>
          </p:cNvSpPr>
          <p:nvPr>
            <p:ph type="body" idx="1"/>
          </p:nvPr>
        </p:nvSpPr>
        <p:spPr>
          <a:xfrm>
            <a:off x="948600" y="1828075"/>
            <a:ext cx="3522000" cy="2620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1" name="Google Shape;51;p7"/>
          <p:cNvSpPr>
            <a:spLocks noGrp="1"/>
          </p:cNvSpPr>
          <p:nvPr>
            <p:ph type="pic" idx="2"/>
          </p:nvPr>
        </p:nvSpPr>
        <p:spPr>
          <a:xfrm>
            <a:off x="4816275" y="1285625"/>
            <a:ext cx="4327800" cy="3899700"/>
          </a:xfrm>
          <a:prstGeom prst="rect">
            <a:avLst/>
          </a:prstGeom>
          <a:noFill/>
          <a:ln>
            <a:noFill/>
          </a:ln>
        </p:spPr>
      </p:sp>
      <p:pic>
        <p:nvPicPr>
          <p:cNvPr id="52" name="Google Shape;52;p7"/>
          <p:cNvPicPr preferRelativeResize="0"/>
          <p:nvPr/>
        </p:nvPicPr>
        <p:blipFill>
          <a:blip r:embed="rId5">
            <a:alphaModFix/>
          </a:blip>
          <a:stretch>
            <a:fillRect/>
          </a:stretch>
        </p:blipFill>
        <p:spPr>
          <a:xfrm>
            <a:off x="-1350200" y="3291600"/>
            <a:ext cx="51435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pic>
        <p:nvPicPr>
          <p:cNvPr id="54" name="Google Shape;54;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 name="Google Shape;55;p8"/>
          <p:cNvSpPr txBox="1">
            <a:spLocks noGrp="1"/>
          </p:cNvSpPr>
          <p:nvPr>
            <p:ph type="title"/>
          </p:nvPr>
        </p:nvSpPr>
        <p:spPr>
          <a:xfrm>
            <a:off x="3779925" y="1307100"/>
            <a:ext cx="46509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4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56" name="Google Shape;56;p8"/>
          <p:cNvSpPr>
            <a:spLocks noGrp="1"/>
          </p:cNvSpPr>
          <p:nvPr>
            <p:ph type="pic" idx="2"/>
          </p:nvPr>
        </p:nvSpPr>
        <p:spPr>
          <a:xfrm>
            <a:off x="0" y="539500"/>
            <a:ext cx="3675600" cy="3897300"/>
          </a:xfrm>
          <a:prstGeom prst="rect">
            <a:avLst/>
          </a:prstGeom>
          <a:noFill/>
          <a:ln>
            <a:noFill/>
          </a:ln>
        </p:spPr>
      </p:sp>
      <p:pic>
        <p:nvPicPr>
          <p:cNvPr id="57" name="Google Shape;57;p8"/>
          <p:cNvPicPr preferRelativeResize="0"/>
          <p:nvPr/>
        </p:nvPicPr>
        <p:blipFill>
          <a:blip r:embed="rId3">
            <a:alphaModFix amt="80000"/>
          </a:blip>
          <a:stretch>
            <a:fillRect/>
          </a:stretch>
        </p:blipFill>
        <p:spPr>
          <a:xfrm>
            <a:off x="-733950" y="-2766475"/>
            <a:ext cx="5143500" cy="5143500"/>
          </a:xfrm>
          <a:prstGeom prst="rect">
            <a:avLst/>
          </a:prstGeom>
          <a:noFill/>
          <a:ln>
            <a:noFill/>
          </a:ln>
        </p:spPr>
      </p:pic>
      <p:pic>
        <p:nvPicPr>
          <p:cNvPr id="58" name="Google Shape;58;p8"/>
          <p:cNvPicPr preferRelativeResize="0"/>
          <p:nvPr/>
        </p:nvPicPr>
        <p:blipFill>
          <a:blip r:embed="rId4">
            <a:alphaModFix/>
          </a:blip>
          <a:stretch>
            <a:fillRect/>
          </a:stretch>
        </p:blipFill>
        <p:spPr>
          <a:xfrm>
            <a:off x="4759850" y="3021100"/>
            <a:ext cx="5143500" cy="5143500"/>
          </a:xfrm>
          <a:prstGeom prst="rect">
            <a:avLst/>
          </a:prstGeom>
          <a:noFill/>
          <a:ln>
            <a:noFill/>
          </a:ln>
        </p:spPr>
      </p:pic>
      <p:pic>
        <p:nvPicPr>
          <p:cNvPr id="59" name="Google Shape;59;p8"/>
          <p:cNvPicPr preferRelativeResize="0"/>
          <p:nvPr/>
        </p:nvPicPr>
        <p:blipFill>
          <a:blip r:embed="rId5">
            <a:alphaModFix/>
          </a:blip>
          <a:stretch>
            <a:fillRect/>
          </a:stretch>
        </p:blipFill>
        <p:spPr>
          <a:xfrm>
            <a:off x="5385950" y="-3087800"/>
            <a:ext cx="5143500" cy="51435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72"/>
        <p:cNvGrpSpPr/>
        <p:nvPr/>
      </p:nvGrpSpPr>
      <p:grpSpPr>
        <a:xfrm>
          <a:off x="0" y="0"/>
          <a:ext cx="0" cy="0"/>
          <a:chOff x="0" y="0"/>
          <a:chExt cx="0" cy="0"/>
        </a:xfrm>
      </p:grpSpPr>
      <p:pic>
        <p:nvPicPr>
          <p:cNvPr id="173" name="Google Shape;173;p22"/>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74" name="Google Shape;174;p22"/>
          <p:cNvPicPr preferRelativeResize="0"/>
          <p:nvPr/>
        </p:nvPicPr>
        <p:blipFill>
          <a:blip r:embed="rId3">
            <a:alphaModFix amt="80000"/>
          </a:blip>
          <a:stretch>
            <a:fillRect/>
          </a:stretch>
        </p:blipFill>
        <p:spPr>
          <a:xfrm>
            <a:off x="6069000" y="1597175"/>
            <a:ext cx="5143500" cy="5143500"/>
          </a:xfrm>
          <a:prstGeom prst="rect">
            <a:avLst/>
          </a:prstGeom>
          <a:noFill/>
          <a:ln>
            <a:noFill/>
          </a:ln>
        </p:spPr>
      </p:pic>
      <p:pic>
        <p:nvPicPr>
          <p:cNvPr id="175" name="Google Shape;175;p22"/>
          <p:cNvPicPr preferRelativeResize="0"/>
          <p:nvPr/>
        </p:nvPicPr>
        <p:blipFill>
          <a:blip r:embed="rId4">
            <a:alphaModFix/>
          </a:blip>
          <a:stretch>
            <a:fillRect/>
          </a:stretch>
        </p:blipFill>
        <p:spPr>
          <a:xfrm>
            <a:off x="-3785275" y="-1270650"/>
            <a:ext cx="5143500" cy="5143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76"/>
        <p:cNvGrpSpPr/>
        <p:nvPr/>
      </p:nvGrpSpPr>
      <p:grpSpPr>
        <a:xfrm>
          <a:off x="0" y="0"/>
          <a:ext cx="0" cy="0"/>
          <a:chOff x="0" y="0"/>
          <a:chExt cx="0" cy="0"/>
        </a:xfrm>
      </p:grpSpPr>
      <p:pic>
        <p:nvPicPr>
          <p:cNvPr id="177" name="Google Shape;177;p2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78" name="Google Shape;178;p23"/>
          <p:cNvPicPr preferRelativeResize="0"/>
          <p:nvPr/>
        </p:nvPicPr>
        <p:blipFill>
          <a:blip r:embed="rId3">
            <a:alphaModFix/>
          </a:blip>
          <a:stretch>
            <a:fillRect/>
          </a:stretch>
        </p:blipFill>
        <p:spPr>
          <a:xfrm>
            <a:off x="6216000" y="-2774600"/>
            <a:ext cx="5143500" cy="5143500"/>
          </a:xfrm>
          <a:prstGeom prst="rect">
            <a:avLst/>
          </a:prstGeom>
          <a:noFill/>
          <a:ln>
            <a:noFill/>
          </a:ln>
        </p:spPr>
      </p:pic>
      <p:pic>
        <p:nvPicPr>
          <p:cNvPr id="179" name="Google Shape;179;p23"/>
          <p:cNvPicPr preferRelativeResize="0"/>
          <p:nvPr/>
        </p:nvPicPr>
        <p:blipFill>
          <a:blip r:embed="rId4">
            <a:alphaModFix/>
          </a:blip>
          <a:stretch>
            <a:fillRect/>
          </a:stretch>
        </p:blipFill>
        <p:spPr>
          <a:xfrm>
            <a:off x="-1350200" y="3139200"/>
            <a:ext cx="5143500" cy="5143500"/>
          </a:xfrm>
          <a:prstGeom prst="rect">
            <a:avLst/>
          </a:prstGeom>
          <a:noFill/>
          <a:ln>
            <a:noFill/>
          </a:ln>
        </p:spPr>
      </p:pic>
      <p:pic>
        <p:nvPicPr>
          <p:cNvPr id="180" name="Google Shape;180;p23"/>
          <p:cNvPicPr preferRelativeResize="0"/>
          <p:nvPr/>
        </p:nvPicPr>
        <p:blipFill>
          <a:blip r:embed="rId5">
            <a:alphaModFix/>
          </a:blip>
          <a:stretch>
            <a:fillRect/>
          </a:stretch>
        </p:blipFill>
        <p:spPr>
          <a:xfrm>
            <a:off x="3228850" y="-3645500"/>
            <a:ext cx="51435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Reem Kufi"/>
              <a:buNone/>
              <a:defRPr sz="3500" b="1">
                <a:solidFill>
                  <a:schemeClr val="dk1"/>
                </a:solidFill>
                <a:latin typeface="Reem Kufi"/>
                <a:ea typeface="Reem Kufi"/>
                <a:cs typeface="Reem Kufi"/>
                <a:sym typeface="Reem Kufi"/>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1pPr>
            <a:lvl2pPr marL="914400" lvl="1"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2pPr>
            <a:lvl3pPr marL="1371600" lvl="2"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3pPr>
            <a:lvl4pPr marL="1828800" lvl="3"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4pPr>
            <a:lvl5pPr marL="2286000" lvl="4"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5pPr>
            <a:lvl6pPr marL="2743200" lvl="5"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6pPr>
            <a:lvl7pPr marL="3200400" lvl="6"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7pPr>
            <a:lvl8pPr marL="3657600" lvl="7"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8pPr>
            <a:lvl9pPr marL="4114800" lvl="8" indent="-317500">
              <a:lnSpc>
                <a:spcPct val="100000"/>
              </a:lnSpc>
              <a:spcBef>
                <a:spcPts val="0"/>
              </a:spcBef>
              <a:spcAft>
                <a:spcPts val="0"/>
              </a:spcAft>
              <a:buClr>
                <a:schemeClr val="dk1"/>
              </a:buClr>
              <a:buSzPts val="1400"/>
              <a:buFont typeface="Reem Kufi"/>
              <a:buChar char="■"/>
              <a:defRPr>
                <a:solidFill>
                  <a:schemeClr val="dk1"/>
                </a:solidFill>
                <a:latin typeface="Reem Kufi"/>
                <a:ea typeface="Reem Kufi"/>
                <a:cs typeface="Reem Kufi"/>
                <a:sym typeface="Reem Kuf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8" r:id="rId4"/>
    <p:sldLayoutId id="2147483668" r:id="rId5"/>
    <p:sldLayoutId id="2147483669"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2EB"/>
        </a:solidFill>
        <a:effectLst/>
      </p:bgPr>
    </p:bg>
    <p:spTree>
      <p:nvGrpSpPr>
        <p:cNvPr id="1" name="Shape 190"/>
        <p:cNvGrpSpPr/>
        <p:nvPr/>
      </p:nvGrpSpPr>
      <p:grpSpPr>
        <a:xfrm>
          <a:off x="0" y="0"/>
          <a:ext cx="0" cy="0"/>
          <a:chOff x="0" y="0"/>
          <a:chExt cx="0" cy="0"/>
        </a:xfrm>
      </p:grpSpPr>
      <p:pic>
        <p:nvPicPr>
          <p:cNvPr id="1028" name="Picture 4" descr="Concept Design (첫 번째)">
            <a:extLst>
              <a:ext uri="{FF2B5EF4-FFF2-40B4-BE49-F238E27FC236}">
                <a16:creationId xmlns:a16="http://schemas.microsoft.com/office/drawing/2014/main" id="{DD82261E-A1B0-F67D-AE09-D40AA469B6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6949" y="539499"/>
            <a:ext cx="3331149" cy="4064500"/>
          </a:xfrm>
          <a:prstGeom prst="rect">
            <a:avLst/>
          </a:prstGeom>
          <a:noFill/>
          <a:extLst>
            <a:ext uri="{909E8E84-426E-40DD-AFC4-6F175D3DCCD1}">
              <a14:hiddenFill xmlns:a14="http://schemas.microsoft.com/office/drawing/2010/main">
                <a:solidFill>
                  <a:srgbClr val="FFFFFF"/>
                </a:solidFill>
              </a14:hiddenFill>
            </a:ext>
          </a:extLst>
        </p:spPr>
      </p:pic>
      <p:pic>
        <p:nvPicPr>
          <p:cNvPr id="191" name="Google Shape;191;p27"/>
          <p:cNvPicPr preferRelativeResize="0"/>
          <p:nvPr/>
        </p:nvPicPr>
        <p:blipFill>
          <a:blip r:embed="rId4">
            <a:alphaModFix/>
          </a:blip>
          <a:stretch>
            <a:fillRect/>
          </a:stretch>
        </p:blipFill>
        <p:spPr>
          <a:xfrm>
            <a:off x="6216000" y="-2774600"/>
            <a:ext cx="5143500" cy="5143500"/>
          </a:xfrm>
          <a:prstGeom prst="rect">
            <a:avLst/>
          </a:prstGeom>
          <a:noFill/>
          <a:ln>
            <a:noFill/>
          </a:ln>
        </p:spPr>
      </p:pic>
      <p:pic>
        <p:nvPicPr>
          <p:cNvPr id="192" name="Google Shape;192;p27"/>
          <p:cNvPicPr preferRelativeResize="0"/>
          <p:nvPr/>
        </p:nvPicPr>
        <p:blipFill>
          <a:blip r:embed="rId5">
            <a:alphaModFix/>
          </a:blip>
          <a:stretch>
            <a:fillRect/>
          </a:stretch>
        </p:blipFill>
        <p:spPr>
          <a:xfrm>
            <a:off x="-2327775" y="2032250"/>
            <a:ext cx="5143500" cy="5143500"/>
          </a:xfrm>
          <a:prstGeom prst="rect">
            <a:avLst/>
          </a:prstGeom>
          <a:noFill/>
          <a:ln>
            <a:noFill/>
          </a:ln>
        </p:spPr>
      </p:pic>
      <p:sp>
        <p:nvSpPr>
          <p:cNvPr id="194" name="Google Shape;194;p27"/>
          <p:cNvSpPr txBox="1">
            <a:spLocks noGrp="1"/>
          </p:cNvSpPr>
          <p:nvPr>
            <p:ph type="ctrTitle"/>
          </p:nvPr>
        </p:nvSpPr>
        <p:spPr>
          <a:xfrm>
            <a:off x="713226" y="418011"/>
            <a:ext cx="5339100" cy="328893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sz="7300" dirty="0" err="1"/>
              <a:t>Study</a:t>
            </a:r>
            <a:r>
              <a:rPr lang="fr-FR" sz="7300" dirty="0"/>
              <a:t> of </a:t>
            </a:r>
            <a:r>
              <a:rPr lang="fr-FR" sz="7300" dirty="0" err="1"/>
              <a:t>existing</a:t>
            </a:r>
            <a:r>
              <a:rPr lang="fr-FR" sz="7300" dirty="0"/>
              <a:t> solutions</a:t>
            </a:r>
            <a:endParaRPr sz="5000" dirty="0"/>
          </a:p>
        </p:txBody>
      </p:sp>
      <p:sp>
        <p:nvSpPr>
          <p:cNvPr id="195" name="Google Shape;195;p27"/>
          <p:cNvSpPr txBox="1">
            <a:spLocks noGrp="1"/>
          </p:cNvSpPr>
          <p:nvPr>
            <p:ph type="subTitle" idx="1"/>
          </p:nvPr>
        </p:nvSpPr>
        <p:spPr>
          <a:xfrm>
            <a:off x="713226" y="3857550"/>
            <a:ext cx="53391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Aslene Ouaze</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HubSpot</a:t>
            </a:r>
            <a:endParaRPr dirty="0"/>
          </a:p>
        </p:txBody>
      </p:sp>
      <p:sp>
        <p:nvSpPr>
          <p:cNvPr id="228" name="Google Shape;228;p30"/>
          <p:cNvSpPr txBox="1">
            <a:spLocks noGrp="1"/>
          </p:cNvSpPr>
          <p:nvPr>
            <p:ph type="body" idx="1"/>
          </p:nvPr>
        </p:nvSpPr>
        <p:spPr>
          <a:xfrm>
            <a:off x="301500" y="1160450"/>
            <a:ext cx="4270500"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t>HubSpot is a popular marketing, sales, and customer service platform that integrates with Salesforce. </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dirty="0"/>
              <a:t>HubSpot uses Salesforce's user management features to allow organizations to manage their teams and control access to different parts of the application.</a:t>
            </a:r>
            <a:endParaRPr dirty="0"/>
          </a:p>
        </p:txBody>
      </p:sp>
      <p:pic>
        <p:nvPicPr>
          <p:cNvPr id="2052" name="Picture 4" descr="HubSpot Logo, symbol, meaning, history, PNG, brand">
            <a:extLst>
              <a:ext uri="{FF2B5EF4-FFF2-40B4-BE49-F238E27FC236}">
                <a16:creationId xmlns:a16="http://schemas.microsoft.com/office/drawing/2014/main" id="{09237B39-2579-6021-E2A0-05422FA6BD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8894" y="2001050"/>
            <a:ext cx="3982805" cy="224032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Hubspot partner i Sverige | CRM och MA - Business Reflex">
            <a:extLst>
              <a:ext uri="{FF2B5EF4-FFF2-40B4-BE49-F238E27FC236}">
                <a16:creationId xmlns:a16="http://schemas.microsoft.com/office/drawing/2014/main" id="{23C8A737-CC12-32A5-07E2-6F5228F49B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2637" y="3191929"/>
            <a:ext cx="2722832" cy="18810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HubSpot</a:t>
            </a:r>
            <a:endParaRPr dirty="0"/>
          </a:p>
        </p:txBody>
      </p:sp>
      <p:sp>
        <p:nvSpPr>
          <p:cNvPr id="228" name="Google Shape;228;p30"/>
          <p:cNvSpPr txBox="1">
            <a:spLocks noGrp="1"/>
          </p:cNvSpPr>
          <p:nvPr>
            <p:ph type="body" idx="1"/>
          </p:nvPr>
        </p:nvSpPr>
        <p:spPr>
          <a:xfrm>
            <a:off x="263473" y="1064655"/>
            <a:ext cx="4270500" cy="35380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solidFill>
                  <a:schemeClr val="tx2"/>
                </a:solidFill>
              </a:rPr>
              <a:t>(+) Pros:</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User-Friendly Interface</a:t>
            </a:r>
            <a:r>
              <a:rPr lang="en-US" dirty="0"/>
              <a:t>: HubSpot's user interface is designed to be user-friendly, making it easy to manage user accounts, roles, and permissions. This helps businesses save time and increase efficiency when managing users.</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Role-Based Access: </a:t>
            </a:r>
            <a:r>
              <a:rPr lang="en-US" dirty="0"/>
              <a:t>HubSpot's role-based access control allows businesses to create custom roles and assign specific permissions to users based on their roles. This ensures that users only have access to the tools and data they need to do their jobs effectively.</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 Activity Tracking: </a:t>
            </a:r>
            <a:r>
              <a:rPr lang="en-US" dirty="0"/>
              <a:t>HubSpot tracks user activity, allowing businesses to monitor user behavior and ensure compliance with company policies and regulations.</a:t>
            </a:r>
          </a:p>
        </p:txBody>
      </p:sp>
      <p:sp>
        <p:nvSpPr>
          <p:cNvPr id="2" name="Google Shape;228;p30">
            <a:extLst>
              <a:ext uri="{FF2B5EF4-FFF2-40B4-BE49-F238E27FC236}">
                <a16:creationId xmlns:a16="http://schemas.microsoft.com/office/drawing/2014/main" id="{59AD43ED-9B1E-CAB2-8172-ED8EC3736E87}"/>
              </a:ext>
            </a:extLst>
          </p:cNvPr>
          <p:cNvSpPr txBox="1">
            <a:spLocks/>
          </p:cNvSpPr>
          <p:nvPr/>
        </p:nvSpPr>
        <p:spPr>
          <a:xfrm>
            <a:off x="4652600" y="1064655"/>
            <a:ext cx="4270500" cy="3824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1pPr>
            <a:lvl2pPr marL="914400" marR="0" lvl="1"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2pPr>
            <a:lvl3pPr marL="1371600" marR="0" lvl="2"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3pPr>
            <a:lvl4pPr marL="1828800" marR="0" lvl="3"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4pPr>
            <a:lvl5pPr marL="2286000" marR="0" lvl="4"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5pPr>
            <a:lvl6pPr marL="2743200" marR="0" lvl="5"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6pPr>
            <a:lvl7pPr marL="3200400" marR="0" lvl="6"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7pPr>
            <a:lvl8pPr marL="3657600" marR="0" lvl="7"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8pPr>
            <a:lvl9pPr marL="4114800" marR="0" lvl="8"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9pPr>
          </a:lstStyle>
          <a:p>
            <a:pPr marL="0" indent="0">
              <a:buFont typeface="Reem Kufi"/>
              <a:buNone/>
            </a:pPr>
            <a:r>
              <a:rPr lang="en-US" sz="1600" b="1" dirty="0">
                <a:solidFill>
                  <a:schemeClr val="bg2"/>
                </a:solidFill>
              </a:rPr>
              <a:t>(-) Cons:</a:t>
            </a:r>
          </a:p>
          <a:p>
            <a:pPr marL="0" indent="0">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Complexity:</a:t>
            </a:r>
            <a:r>
              <a:rPr lang="en-US" dirty="0">
                <a:effectLst>
                  <a:outerShdw blurRad="38100" dist="38100" dir="2700000" algn="tl">
                    <a:srgbClr val="000000">
                      <a:alpha val="43137"/>
                    </a:srgbClr>
                  </a:outerShdw>
                </a:effectLst>
              </a:rPr>
              <a:t> </a:t>
            </a:r>
            <a:r>
              <a:rPr lang="en-US" dirty="0"/>
              <a:t>While HubSpot's user management interface is user-friendly, it can be complex, particularly for businesses with a large number of users. This may require more time and effort to manage and configure.</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Cost: </a:t>
            </a:r>
            <a:r>
              <a:rPr lang="en-US" dirty="0"/>
              <a:t>HubSpot's pricing structure is based on the number of contacts in a business's database, which can make it more expensive for businesses with larger teams. This may be a concern for businesses with many users who require access to HubSpot's tools and features.</a:t>
            </a:r>
          </a:p>
          <a:p>
            <a:pPr marL="285750" lvl="0" indent="-285750" algn="l" rtl="0">
              <a:spcBef>
                <a:spcPts val="0"/>
              </a:spcBef>
              <a:spcAft>
                <a:spcPts val="0"/>
              </a:spcAft>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Learning Curve: </a:t>
            </a:r>
            <a:r>
              <a:rPr lang="en-US" dirty="0"/>
              <a:t>For businesses new to HubSpot, there may be a learning curve when it comes to managing users and configuring access control. This may require additional training or resources.</a:t>
            </a:r>
          </a:p>
        </p:txBody>
      </p:sp>
    </p:spTree>
    <p:extLst>
      <p:ext uri="{BB962C8B-B14F-4D97-AF65-F5344CB8AC3E}">
        <p14:creationId xmlns:p14="http://schemas.microsoft.com/office/powerpoint/2010/main" val="2342978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a:t>ZenDesk</a:t>
            </a:r>
            <a:endParaRPr dirty="0"/>
          </a:p>
        </p:txBody>
      </p:sp>
      <p:sp>
        <p:nvSpPr>
          <p:cNvPr id="228" name="Google Shape;228;p30"/>
          <p:cNvSpPr txBox="1">
            <a:spLocks noGrp="1"/>
          </p:cNvSpPr>
          <p:nvPr>
            <p:ph type="body" idx="1"/>
          </p:nvPr>
        </p:nvSpPr>
        <p:spPr>
          <a:xfrm>
            <a:off x="301500" y="1160450"/>
            <a:ext cx="4270500"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err="1"/>
              <a:t>ZenDesk</a:t>
            </a:r>
            <a:r>
              <a:rPr lang="en-US" dirty="0"/>
              <a:t> is a customer support platform that integrates with Salesforce. </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dirty="0" err="1"/>
              <a:t>ZenDesk</a:t>
            </a:r>
            <a:r>
              <a:rPr lang="en-US" dirty="0"/>
              <a:t> uses Salesforce's user management features to allow organizations to manage their support teams and control access to different parts of the application.</a:t>
            </a:r>
          </a:p>
        </p:txBody>
      </p:sp>
      <p:pic>
        <p:nvPicPr>
          <p:cNvPr id="4102" name="Picture 6">
            <a:extLst>
              <a:ext uri="{FF2B5EF4-FFF2-40B4-BE49-F238E27FC236}">
                <a16:creationId xmlns:a16="http://schemas.microsoft.com/office/drawing/2014/main" id="{0DA99AFE-E0D3-66F4-C7FA-0B5B0B9013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2600" y="1907759"/>
            <a:ext cx="4169100" cy="2975305"/>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Working with the Zendesk Sell app in Support – Zendesk help">
            <a:extLst>
              <a:ext uri="{FF2B5EF4-FFF2-40B4-BE49-F238E27FC236}">
                <a16:creationId xmlns:a16="http://schemas.microsoft.com/office/drawing/2014/main" id="{157B1357-86CB-5FB7-FD77-F42F5D5610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629" y="2571750"/>
            <a:ext cx="3634242" cy="2454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4849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a:t>ZenDesk</a:t>
            </a:r>
            <a:endParaRPr dirty="0"/>
          </a:p>
        </p:txBody>
      </p:sp>
      <p:sp>
        <p:nvSpPr>
          <p:cNvPr id="228" name="Google Shape;228;p30"/>
          <p:cNvSpPr txBox="1">
            <a:spLocks noGrp="1"/>
          </p:cNvSpPr>
          <p:nvPr>
            <p:ph type="body" idx="1"/>
          </p:nvPr>
        </p:nvSpPr>
        <p:spPr>
          <a:xfrm>
            <a:off x="263473" y="1064655"/>
            <a:ext cx="4270500" cy="35380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solidFill>
                  <a:schemeClr val="tx2"/>
                </a:solidFill>
              </a:rPr>
              <a:t>(+) Pros:</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 Analytics</a:t>
            </a:r>
            <a:r>
              <a:rPr lang="en-US" dirty="0"/>
              <a:t>: Zendesk provides user analytics, allowing businesses to monitor user behavior and identify areas for improvement in the support process.</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Customizable Notifications: </a:t>
            </a:r>
            <a:r>
              <a:rPr lang="en-US" dirty="0"/>
              <a:t>Zendesk allows businesses to set up custom notifications for user actions, such as ticket creation or update. This helps ensure that teams stay informed and can take action quickly.</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User Collaboration: </a:t>
            </a:r>
            <a:r>
              <a:rPr lang="en-US" dirty="0"/>
              <a:t>Zendesk provides tools for user collaboration, such as shared views and comments, allowing teams to work together more efficiently.</a:t>
            </a:r>
          </a:p>
        </p:txBody>
      </p:sp>
      <p:sp>
        <p:nvSpPr>
          <p:cNvPr id="2" name="Google Shape;228;p30">
            <a:extLst>
              <a:ext uri="{FF2B5EF4-FFF2-40B4-BE49-F238E27FC236}">
                <a16:creationId xmlns:a16="http://schemas.microsoft.com/office/drawing/2014/main" id="{59AD43ED-9B1E-CAB2-8172-ED8EC3736E87}"/>
              </a:ext>
            </a:extLst>
          </p:cNvPr>
          <p:cNvSpPr txBox="1">
            <a:spLocks/>
          </p:cNvSpPr>
          <p:nvPr/>
        </p:nvSpPr>
        <p:spPr>
          <a:xfrm>
            <a:off x="4320612" y="1066864"/>
            <a:ext cx="4559915" cy="3824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1pPr>
            <a:lvl2pPr marL="914400" marR="0" lvl="1"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2pPr>
            <a:lvl3pPr marL="1371600" marR="0" lvl="2"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3pPr>
            <a:lvl4pPr marL="1828800" marR="0" lvl="3"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4pPr>
            <a:lvl5pPr marL="2286000" marR="0" lvl="4"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5pPr>
            <a:lvl6pPr marL="2743200" marR="0" lvl="5"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6pPr>
            <a:lvl7pPr marL="3200400" marR="0" lvl="6"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7pPr>
            <a:lvl8pPr marL="3657600" marR="0" lvl="7"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8pPr>
            <a:lvl9pPr marL="4114800" marR="0" lvl="8"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9pPr>
          </a:lstStyle>
          <a:p>
            <a:pPr marL="0" indent="0">
              <a:buFont typeface="Reem Kufi"/>
              <a:buNone/>
            </a:pPr>
            <a:r>
              <a:rPr lang="en-US" sz="1600" b="1" dirty="0">
                <a:solidFill>
                  <a:schemeClr val="bg2"/>
                </a:solidFill>
              </a:rPr>
              <a:t>          (-) Cons:</a:t>
            </a:r>
          </a:p>
          <a:p>
            <a:pPr marL="0" indent="0">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Limited Permissions:</a:t>
            </a:r>
            <a:r>
              <a:rPr lang="en-US" dirty="0">
                <a:effectLst>
                  <a:outerShdw blurRad="38100" dist="38100" dir="2700000" algn="tl">
                    <a:srgbClr val="000000">
                      <a:alpha val="43137"/>
                    </a:srgbClr>
                  </a:outerShdw>
                </a:effectLst>
              </a:rPr>
              <a:t> </a:t>
            </a:r>
            <a:r>
              <a:rPr lang="en-US" dirty="0"/>
              <a:t>Zendesk's role-based access control may not offer as much granularity as some businesses require. For example, it may not be possible to create custom permissions for individual users or specific tasks.</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Limited Customization: </a:t>
            </a:r>
            <a:r>
              <a:rPr lang="en-US" dirty="0"/>
              <a:t>While Zendesk's user interface is user-friendly, it may not offer as much customization as some businesses require. This may be a concern for businesses with specific branding or customization requirements.</a:t>
            </a:r>
          </a:p>
          <a:p>
            <a:pPr marL="285750" lvl="0" indent="-285750" algn="l" rtl="0">
              <a:spcBef>
                <a:spcPts val="0"/>
              </a:spcBef>
              <a:spcAft>
                <a:spcPts val="0"/>
              </a:spcAft>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Cost: </a:t>
            </a:r>
            <a:r>
              <a:rPr lang="en-US" dirty="0"/>
              <a:t>Zendesk's pricing structure is based on the number of agents, or users who interact with customers, which can make it more expensive for businesses with larger teams. This may be a concern for businesses with many users who require access to Zendesk's tools and features.</a:t>
            </a:r>
          </a:p>
        </p:txBody>
      </p:sp>
    </p:spTree>
    <p:extLst>
      <p:ext uri="{BB962C8B-B14F-4D97-AF65-F5344CB8AC3E}">
        <p14:creationId xmlns:p14="http://schemas.microsoft.com/office/powerpoint/2010/main" val="453941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Conga</a:t>
            </a:r>
            <a:endParaRPr dirty="0"/>
          </a:p>
        </p:txBody>
      </p:sp>
      <p:sp>
        <p:nvSpPr>
          <p:cNvPr id="228" name="Google Shape;228;p30"/>
          <p:cNvSpPr txBox="1">
            <a:spLocks noGrp="1"/>
          </p:cNvSpPr>
          <p:nvPr>
            <p:ph type="body" idx="1"/>
          </p:nvPr>
        </p:nvSpPr>
        <p:spPr>
          <a:xfrm>
            <a:off x="301500" y="1160450"/>
            <a:ext cx="4270500" cy="3824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dirty="0"/>
              <a:t>Conga is a document generation and reporting platform that integrates with Salesforce. </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dirty="0"/>
              <a:t>Conga uses Salesforce's user management features to allow organizations to manage their teams and control access to different parts of the application.</a:t>
            </a:r>
          </a:p>
        </p:txBody>
      </p:sp>
      <p:pic>
        <p:nvPicPr>
          <p:cNvPr id="5122" name="Picture 2" descr="Conga CLM | Contract Lifecycle Management | formerly Apttus Contract  Management - Conga - AppExchange">
            <a:extLst>
              <a:ext uri="{FF2B5EF4-FFF2-40B4-BE49-F238E27FC236}">
                <a16:creationId xmlns:a16="http://schemas.microsoft.com/office/drawing/2014/main" id="{3A785D64-FC18-3A5F-F65E-401AAC04A1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836" y="2869506"/>
            <a:ext cx="4572000" cy="2115344"/>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Conga Logo - SVG, PNG, AI, EPS Vectors SVG, PNG, AI, EPS Vectors">
            <a:extLst>
              <a:ext uri="{FF2B5EF4-FFF2-40B4-BE49-F238E27FC236}">
                <a16:creationId xmlns:a16="http://schemas.microsoft.com/office/drawing/2014/main" id="{FBB3FEAB-48EA-1F70-3C38-F201DD7779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75960" y="1688230"/>
            <a:ext cx="4922380" cy="27688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4747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p:nvPr/>
        </p:nvSpPr>
        <p:spPr>
          <a:xfrm>
            <a:off x="4652600" y="1160450"/>
            <a:ext cx="4169100" cy="382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txBox="1">
            <a:spLocks noGrp="1"/>
          </p:cNvSpPr>
          <p:nvPr>
            <p:ph type="title"/>
          </p:nvPr>
        </p:nvSpPr>
        <p:spPr>
          <a:xfrm>
            <a:off x="720000" y="445025"/>
            <a:ext cx="77040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Conga</a:t>
            </a:r>
            <a:endParaRPr dirty="0"/>
          </a:p>
        </p:txBody>
      </p:sp>
      <p:sp>
        <p:nvSpPr>
          <p:cNvPr id="228" name="Google Shape;228;p30"/>
          <p:cNvSpPr txBox="1">
            <a:spLocks noGrp="1"/>
          </p:cNvSpPr>
          <p:nvPr>
            <p:ph type="body" idx="1"/>
          </p:nvPr>
        </p:nvSpPr>
        <p:spPr>
          <a:xfrm>
            <a:off x="263473" y="1064655"/>
            <a:ext cx="4270500" cy="35380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solidFill>
                  <a:schemeClr val="tx2"/>
                </a:solidFill>
              </a:rPr>
              <a:t>(+) Pros:</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Customizable Workflows</a:t>
            </a:r>
            <a:r>
              <a:rPr lang="en-US" dirty="0"/>
              <a:t>: Conga offers customizable workflows, allowing businesses to automate document creation and approval processes and ensure that documents are routed to the right people at the right time.</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Centralized User Management: </a:t>
            </a:r>
            <a:r>
              <a:rPr lang="en-US" dirty="0"/>
              <a:t>Conga provides a centralized user management system, allowing businesses to manage all their users from one central location. This saves time and ensures consistency across the organization.</a:t>
            </a:r>
          </a:p>
          <a:p>
            <a:pPr marL="285750" lvl="0" indent="-285750" algn="l" rtl="0">
              <a:spcBef>
                <a:spcPts val="0"/>
              </a:spcBef>
              <a:spcAft>
                <a:spcPts val="0"/>
              </a:spcAft>
              <a:buFont typeface="Wingdings" panose="05000000000000000000" pitchFamily="2" charset="2"/>
              <a:buChar char="Ø"/>
            </a:pPr>
            <a:endParaRPr lang="en-US" b="1" dirty="0">
              <a:effectLst>
                <a:outerShdw blurRad="38100" dist="38100" dir="2700000" algn="tl">
                  <a:srgbClr val="000000">
                    <a:alpha val="43137"/>
                  </a:srgbClr>
                </a:outerShdw>
              </a:effectLst>
            </a:endParaRPr>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Collaboration Tools: </a:t>
            </a:r>
            <a:r>
              <a:rPr lang="en-US" dirty="0"/>
              <a:t>Conga provides tools for user collaboration, such as document sharing and commenting, allowing teams to work together more efficiently.</a:t>
            </a:r>
          </a:p>
        </p:txBody>
      </p:sp>
      <p:sp>
        <p:nvSpPr>
          <p:cNvPr id="2" name="Google Shape;228;p30">
            <a:extLst>
              <a:ext uri="{FF2B5EF4-FFF2-40B4-BE49-F238E27FC236}">
                <a16:creationId xmlns:a16="http://schemas.microsoft.com/office/drawing/2014/main" id="{59AD43ED-9B1E-CAB2-8172-ED8EC3736E87}"/>
              </a:ext>
            </a:extLst>
          </p:cNvPr>
          <p:cNvSpPr txBox="1">
            <a:spLocks/>
          </p:cNvSpPr>
          <p:nvPr/>
        </p:nvSpPr>
        <p:spPr>
          <a:xfrm>
            <a:off x="4320612" y="1066864"/>
            <a:ext cx="4559915" cy="3824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1pPr>
            <a:lvl2pPr marL="914400" marR="0" lvl="1"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2pPr>
            <a:lvl3pPr marL="1371600" marR="0" lvl="2"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3pPr>
            <a:lvl4pPr marL="1828800" marR="0" lvl="3"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4pPr>
            <a:lvl5pPr marL="2286000" marR="0" lvl="4"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5pPr>
            <a:lvl6pPr marL="2743200" marR="0" lvl="5"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6pPr>
            <a:lvl7pPr marL="3200400" marR="0" lvl="6"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7pPr>
            <a:lvl8pPr marL="3657600" marR="0" lvl="7"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8pPr>
            <a:lvl9pPr marL="4114800" marR="0" lvl="8" indent="-317500" algn="l" rtl="0">
              <a:lnSpc>
                <a:spcPct val="115000"/>
              </a:lnSpc>
              <a:spcBef>
                <a:spcPts val="0"/>
              </a:spcBef>
              <a:spcAft>
                <a:spcPts val="0"/>
              </a:spcAft>
              <a:buClr>
                <a:schemeClr val="dk1"/>
              </a:buClr>
              <a:buSzPts val="1400"/>
              <a:buFont typeface="Reem Kufi"/>
              <a:buChar char="■"/>
              <a:defRPr sz="1400" b="0" i="0" u="none" strike="noStrike" cap="none">
                <a:solidFill>
                  <a:schemeClr val="dk1"/>
                </a:solidFill>
                <a:latin typeface="Reem Kufi"/>
                <a:ea typeface="Reem Kufi"/>
                <a:cs typeface="Reem Kufi"/>
                <a:sym typeface="Reem Kufi"/>
              </a:defRPr>
            </a:lvl9pPr>
          </a:lstStyle>
          <a:p>
            <a:pPr marL="0" indent="0">
              <a:buFont typeface="Reem Kufi"/>
              <a:buNone/>
            </a:pPr>
            <a:r>
              <a:rPr lang="en-US" sz="1600" b="1" dirty="0">
                <a:solidFill>
                  <a:schemeClr val="bg2"/>
                </a:solidFill>
              </a:rPr>
              <a:t>          (-) Cons:</a:t>
            </a:r>
          </a:p>
          <a:p>
            <a:pPr marL="0" indent="0">
              <a:buNone/>
            </a:pPr>
            <a:endParaRPr lang="en-US" dirty="0"/>
          </a:p>
          <a:p>
            <a:pPr marL="285750" lvl="0" indent="-285750" algn="l" rtl="0">
              <a:spcBef>
                <a:spcPts val="0"/>
              </a:spcBef>
              <a:spcAft>
                <a:spcPts val="0"/>
              </a:spcAft>
              <a:buFont typeface="Wingdings" panose="05000000000000000000" pitchFamily="2" charset="2"/>
              <a:buChar char="Ø"/>
            </a:pPr>
            <a:r>
              <a:rPr lang="en-US" b="1" dirty="0">
                <a:effectLst>
                  <a:outerShdw blurRad="38100" dist="38100" dir="2700000" algn="tl">
                    <a:srgbClr val="000000">
                      <a:alpha val="43137"/>
                    </a:srgbClr>
                  </a:outerShdw>
                </a:effectLst>
              </a:rPr>
              <a:t>Limited Integrations:</a:t>
            </a:r>
            <a:r>
              <a:rPr lang="en-US" dirty="0">
                <a:effectLst>
                  <a:outerShdw blurRad="38100" dist="38100" dir="2700000" algn="tl">
                    <a:srgbClr val="000000">
                      <a:alpha val="43137"/>
                    </a:srgbClr>
                  </a:outerShdw>
                </a:effectLst>
              </a:rPr>
              <a:t> </a:t>
            </a:r>
            <a:r>
              <a:rPr lang="en-US" dirty="0"/>
              <a:t>While Conga integrates with several third-party applications, some businesses may require integrations with more specialized tools or systems, which may not be available.</a:t>
            </a:r>
          </a:p>
          <a:p>
            <a:pPr marL="285750" lvl="0" indent="-285750" algn="l" rtl="0">
              <a:spcBef>
                <a:spcPts val="0"/>
              </a:spcBef>
              <a:spcAft>
                <a:spcPts val="0"/>
              </a:spcAft>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Cost: </a:t>
            </a:r>
            <a:r>
              <a:rPr lang="en-US" dirty="0"/>
              <a:t>Conga's pricing structure can be more expensive for businesses with larger teams. This may be a concern for businesses with many users who require access to Conga's tools and features.</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effectLst>
                  <a:outerShdw blurRad="38100" dist="38100" dir="2700000" algn="tl">
                    <a:srgbClr val="000000">
                      <a:alpha val="43137"/>
                    </a:srgbClr>
                  </a:outerShdw>
                </a:effectLst>
              </a:rPr>
              <a:t>Complexity: </a:t>
            </a:r>
            <a:r>
              <a:rPr lang="en-US" dirty="0"/>
              <a:t>Conga's user management interface can be complex, particularly for businesses with a large number of users. This may require more time and effort to manage and configure.</a:t>
            </a:r>
          </a:p>
          <a:p>
            <a:pPr marL="285750" indent="-285750">
              <a:buFont typeface="Wingdings" panose="05000000000000000000" pitchFamily="2" charset="2"/>
              <a:buChar char="Ø"/>
            </a:pPr>
            <a:endParaRPr lang="en-US" dirty="0"/>
          </a:p>
        </p:txBody>
      </p:sp>
    </p:spTree>
    <p:extLst>
      <p:ext uri="{BB962C8B-B14F-4D97-AF65-F5344CB8AC3E}">
        <p14:creationId xmlns:p14="http://schemas.microsoft.com/office/powerpoint/2010/main" val="6689159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358" name="Google Shape;358;p37"/>
          <p:cNvPicPr preferRelativeResize="0">
            <a:picLocks noGrp="1"/>
          </p:cNvPicPr>
          <p:nvPr>
            <p:ph type="pic" idx="2"/>
          </p:nvPr>
        </p:nvPicPr>
        <p:blipFill rotWithShape="1">
          <a:blip r:embed="rId3">
            <a:alphaModFix/>
          </a:blip>
          <a:srcRect l="12175" r="24967"/>
          <a:stretch/>
        </p:blipFill>
        <p:spPr>
          <a:xfrm>
            <a:off x="0" y="539500"/>
            <a:ext cx="3675602" cy="3897300"/>
          </a:xfrm>
          <a:prstGeom prst="rect">
            <a:avLst/>
          </a:prstGeom>
        </p:spPr>
      </p:pic>
      <p:sp>
        <p:nvSpPr>
          <p:cNvPr id="359" name="Google Shape;359;p37"/>
          <p:cNvSpPr/>
          <p:nvPr/>
        </p:nvSpPr>
        <p:spPr>
          <a:xfrm>
            <a:off x="2709375" y="1075150"/>
            <a:ext cx="6622800" cy="29331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txBox="1">
            <a:spLocks noGrp="1"/>
          </p:cNvSpPr>
          <p:nvPr>
            <p:ph type="title"/>
          </p:nvPr>
        </p:nvSpPr>
        <p:spPr>
          <a:xfrm>
            <a:off x="3779925" y="1307100"/>
            <a:ext cx="4650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endParaRPr dirty="0"/>
          </a:p>
        </p:txBody>
      </p:sp>
    </p:spTree>
  </p:cSld>
  <p:clrMapOvr>
    <a:masterClrMapping/>
  </p:clrMapOvr>
</p:sld>
</file>

<file path=ppt/theme/theme1.xml><?xml version="1.0" encoding="utf-8"?>
<a:theme xmlns:a="http://schemas.openxmlformats.org/drawingml/2006/main" name="A/B Testing Minitheme by Slidesgo">
  <a:themeElements>
    <a:clrScheme name="Simple Light">
      <a:dk1>
        <a:srgbClr val="191919"/>
      </a:dk1>
      <a:lt1>
        <a:srgbClr val="F1EADF"/>
      </a:lt1>
      <a:dk2>
        <a:srgbClr val="1155CC"/>
      </a:dk2>
      <a:lt2>
        <a:srgbClr val="C22242"/>
      </a:lt2>
      <a:accent1>
        <a:srgbClr val="F5C01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TotalTime>
  <Words>763</Words>
  <Application>Microsoft Office PowerPoint</Application>
  <PresentationFormat>On-screen Show (16:9)</PresentationFormat>
  <Paragraphs>62</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Wingdings</vt:lpstr>
      <vt:lpstr>Reem Kufi</vt:lpstr>
      <vt:lpstr>Arial</vt:lpstr>
      <vt:lpstr>Bebas Neue</vt:lpstr>
      <vt:lpstr>A/B Testing Minitheme by Slidesgo</vt:lpstr>
      <vt:lpstr>Study of existing solutions</vt:lpstr>
      <vt:lpstr>HubSpot</vt:lpstr>
      <vt:lpstr>HubSpot</vt:lpstr>
      <vt:lpstr>ZenDesk</vt:lpstr>
      <vt:lpstr>ZenDesk</vt:lpstr>
      <vt:lpstr>Conga</vt:lpstr>
      <vt:lpstr>Conga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Study of existing solutions</dc:title>
  <dc:creator>Aslene</dc:creator>
  <cp:lastModifiedBy>Aslene</cp:lastModifiedBy>
  <cp:revision>4</cp:revision>
  <dcterms:modified xsi:type="dcterms:W3CDTF">2023-02-28T21:48:39Z</dcterms:modified>
</cp:coreProperties>
</file>